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46"/>
  </p:notesMasterIdLst>
  <p:sldIdLst>
    <p:sldId id="256" r:id="rId2"/>
    <p:sldId id="301" r:id="rId3"/>
    <p:sldId id="302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9" r:id="rId44"/>
    <p:sldId id="300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Franklin Gothic Book" panose="020B0503020102020204" pitchFamily="34" charset="0"/>
      <p:regular r:id="rId53"/>
      <p:italic r:id="rId54"/>
    </p:embeddedFont>
    <p:embeddedFont>
      <p:font typeface="Karla" pitchFamily="2" charset="77"/>
      <p:regular r:id="rId55"/>
      <p:bold r:id="rId56"/>
      <p:italic r:id="rId57"/>
      <p:boldItalic r:id="rId58"/>
    </p:embeddedFont>
    <p:embeddedFont>
      <p:font typeface="Lato" panose="020F0502020204030203" pitchFamily="34" charset="0"/>
      <p:regular r:id="rId59"/>
      <p:bold r:id="rId60"/>
      <p:italic r:id="rId61"/>
      <p:boldItalic r:id="rId62"/>
    </p:embeddedFont>
    <p:embeddedFont>
      <p:font typeface="Raleway" pitchFamily="2" charset="77"/>
      <p:regular r:id="rId63"/>
      <p:bold r:id="rId64"/>
      <p:italic r:id="rId65"/>
      <p:boldItalic r:id="rId66"/>
    </p:embeddedFont>
    <p:embeddedFont>
      <p:font typeface="Raleway Light" pitchFamily="2" charset="77"/>
      <p:regular r:id="rId67"/>
      <p:bold r:id="rId68"/>
      <p:italic r:id="rId69"/>
      <p:boldItalic r:id="rId70"/>
    </p:embeddedFont>
  </p:embeddedFontLst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39" d="100"/>
          <a:sy n="139" d="100"/>
        </p:scale>
        <p:origin x="176" y="5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3fa506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3fa506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6452e3b1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6452e3b1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6452e3b1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6452e3b13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6452e3b13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6452e3b13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6452e3b1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6452e3b1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dd38528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dd38528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dd385286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dd385286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dd385286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dd385286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dd3852867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dd3852867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dd385286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dd385286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dd385286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dd385286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ca0516fc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ca0516fc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dd3852867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dd3852867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dd3852867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dd3852867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dd3852867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dd3852867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dd3852867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dd3852867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dd385286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dd385286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dd385286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dd385286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dd385286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dd385286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dd385286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dd385286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dd385286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dd385286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dd385286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dd385286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ca0516fc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ca0516fc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dd385286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dd3852867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dd3852867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dd3852867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dd385286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dd385286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dd3852867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dd3852867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dd3852867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dd3852867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dd3852867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dd3852867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dd3852867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dd3852867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6dd3852867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6dd3852867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6dd3852867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6dd3852867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6dd385286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6dd385286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dd3852867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dd3852867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6dd3852867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6dd3852867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dd3852867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6dd3852867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dd3852867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dd3852867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dd3852867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6dd3852867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dd3852867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dd3852867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6452e3b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6452e3b13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6452e3b1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6452e3b13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6452e3b1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6452e3b13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6452e3b1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6452e3b13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dd3852867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dd3852867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3447-B0F6-F0D5-7653-F27C2504E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139723-5E46-2E1A-5D27-B64D1C621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10E08-A48A-AB28-ECB1-03B6AA7C1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19.04.22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726A2-6ADD-A115-D781-B4207DBFB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0DA7E-4E26-BE86-CE14-5AF9FE4A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63082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A8BC-7271-F02F-276C-00C6F0027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21AF4F-9DD0-37B4-6315-56EA12B67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AAC8D-DAB8-E0CF-3D96-01880C7BB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19.04.22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0D502-1103-6C64-C5D1-8C17B1727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2EB52-1705-E5BC-C1D5-2901AFA9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93444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279FD-8BFA-E047-47E0-0FEB5975C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4073D-B3D3-6B38-C8AF-2365CBEB9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319FD-76FB-ACFB-7E25-3B7E8321A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19.04.22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E4A3-8F7F-75EC-FA98-68597E69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2F659-5AE3-A70C-86EA-BED6180F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413676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7708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">
  <p:cSld name="Title Only 0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375223" y="2666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686423" y="4918793"/>
            <a:ext cx="1857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0" marR="0" lvl="1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0" marR="0" lvl="2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0" marR="0" lvl="3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0" marR="0" lvl="4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0" marR="0" lvl="5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0" marR="0" lvl="8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lvl="0" indent="508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0410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0501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08CA-B4A0-7774-F40D-9999D0BCA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A3CBF-5145-B96A-0D4D-E698F2C36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12BF4-37BB-7B06-7673-A0A29C1E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19.04.22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6B9BE-49D0-9F8E-C0C0-F69AB72B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6DBB6-A2BC-DAB6-AF82-A6B0B9F08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30602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A038-13FC-14CD-564F-22E956AD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A331A-86A1-3AB5-07D7-351950D65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B7967-8998-30AA-B036-E8BCC69C1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19.04.22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C0E01-5D61-5557-19B3-D5C3B19BF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0025B-44E7-2741-7EB6-FD197966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26318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1330-7233-03DE-14BD-C0B39153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3E178-890D-148C-159B-A4AA099AD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FE0E4-4AE6-9597-2501-9902E5F53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98D6E-6128-A60B-3C84-B4716F9B5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19.04.22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10A78-41E8-7365-2272-B0C9D98F6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F1D7B-8382-5466-58E8-B0B9BCE2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07089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999F-ABBD-A26F-443F-3956CDB52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532F9-5012-0CEF-B164-6766E6745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E1153-5C16-24DE-1CD2-BDBC86AFA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E2454-B65C-6898-F2D6-1180B0D0B2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9F4E5-D3D8-D6F7-0C38-A49474964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AA1123-7B3F-7592-F417-C552122FB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19.04.22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FDA411-A721-3E9B-E705-C1AE96FF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040E71-C48F-578D-2D0A-6433389F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46638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BC4FA-75E1-59FF-8767-009C3DA8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D68C8-A5E7-2861-6722-BCA4B1C97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19.04.22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02712-3074-00D0-68F8-943183F29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FD2C2-D499-48CE-AC1B-90B9B0F0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25212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07CD8A-6DD1-DA9E-8CA3-CB69EE5F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19.04.22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4DE98A-E748-8D99-B7B8-E76635C83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2F601-1072-D7E4-7FE9-446DD655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876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3384-76F9-FEDA-BED1-4B946938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336B6-D1C6-09F5-0B08-F3C3706BC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93C86-F587-44DB-34E7-2685C3F99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2A5A8-643B-07C3-4213-15DD674E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19.04.22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B686B-38AB-087F-C952-289E41D87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64ED-5080-5F3E-7124-C97B03E9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29543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9780-0E79-C392-3C93-EE87DB31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322BAA-DC96-87FA-9ADC-DBC8D5CAE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FD41F-E20F-BAB2-36E2-93F9AE259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1D1C2-3802-70C1-FDF9-009ACA37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19.04.22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F4547-B40B-B61E-8BB4-57D5098A7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1357B-44EE-2B18-3D00-D14BEA1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74912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B44EA-2FE7-BEC3-614F-B5EE3CF55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C288E-6383-BDE1-9067-4994D727C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F8E38-701F-2151-343D-205275F687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FCE59-ED68-1145-BEA5-66C22E95295E}" type="datetimeFigureOut">
              <a:t>19.04.22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05E1F-73B2-5B80-A5F2-A28244249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C31D7-966E-973F-D5CC-573AC84C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2213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hyperlink" Target="http://toe.lt/1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toe.lt/10" TargetMode="External"/><Relationship Id="rId5" Type="http://schemas.openxmlformats.org/officeDocument/2006/relationships/hyperlink" Target="https://amzn.to/35IjLrV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nfrederickson.com/numerical-optimization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toe.lt/12" TargetMode="External"/><Relationship Id="rId7" Type="http://schemas.openxmlformats.org/officeDocument/2006/relationships/hyperlink" Target="http://toe.lt/1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://toe.lt/15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oe.lt/1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dropout-for-regularizing-deep-neural-networks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deepideas.net/deep-learning-from-scratch-i-computational-graph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Chalk Talk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for a neuron includes 3 steps</a:t>
            </a: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826950" y="1566096"/>
            <a:ext cx="76884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 neural network (defined by its architecture, in other words the computational steps to evaluate the network output)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 loss function (a function to measure how good or bad the network is predicting the outputs)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An algorithm to minimize the loss function (also called </a:t>
            </a: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optimizer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4813300" y="47013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>
            <a:spLocks noGrp="1"/>
          </p:cNvSpPr>
          <p:nvPr>
            <p:ph type="title"/>
          </p:nvPr>
        </p:nvSpPr>
        <p:spPr>
          <a:xfrm>
            <a:off x="727650" y="37244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problem formulation*</a:t>
            </a:r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928" y="1807097"/>
            <a:ext cx="5515651" cy="1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935" y="2110948"/>
            <a:ext cx="5190231" cy="1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926" y="2414798"/>
            <a:ext cx="7352203" cy="1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903" y="3132697"/>
            <a:ext cx="3227600" cy="4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/>
          <p:nvPr/>
        </p:nvSpPr>
        <p:spPr>
          <a:xfrm>
            <a:off x="126000" y="4787750"/>
            <a:ext cx="8597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* Nocedal, J. and Wright S. J., Numerical Optimization, Springer Series in Operations Research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5271000" y="454880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learning framed as an optimization problem</a:t>
            </a:r>
            <a:endParaRPr/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413" y="2309183"/>
            <a:ext cx="126750" cy="1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/>
          <p:nvPr/>
        </p:nvSpPr>
        <p:spPr>
          <a:xfrm>
            <a:off x="2838288" y="2148208"/>
            <a:ext cx="21492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weights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26" name="Google Shape;226;p27"/>
          <p:cNvCxnSpPr/>
          <p:nvPr/>
        </p:nvCxnSpPr>
        <p:spPr>
          <a:xfrm>
            <a:off x="2312063" y="2373283"/>
            <a:ext cx="46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7" name="Google Shape;2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9413" y="2733917"/>
            <a:ext cx="126750" cy="22681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/>
        </p:nvSpPr>
        <p:spPr>
          <a:xfrm>
            <a:off x="2838288" y="2668071"/>
            <a:ext cx="21492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Loss function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29" name="Google Shape;229;p27"/>
          <p:cNvCxnSpPr/>
          <p:nvPr/>
        </p:nvCxnSpPr>
        <p:spPr>
          <a:xfrm>
            <a:off x="2312063" y="2893146"/>
            <a:ext cx="46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0" name="Google Shape;23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2001" y="3321929"/>
            <a:ext cx="161575" cy="1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/>
        </p:nvSpPr>
        <p:spPr>
          <a:xfrm>
            <a:off x="2838288" y="3187958"/>
            <a:ext cx="48471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Constraints as a minimum value for a metric (accuracy) or MSE, inference time, etc.*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2" name="Google Shape;232;p27"/>
          <p:cNvCxnSpPr/>
          <p:nvPr/>
        </p:nvCxnSpPr>
        <p:spPr>
          <a:xfrm>
            <a:off x="2312063" y="3413021"/>
            <a:ext cx="46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3" name="Google Shape;233;p27"/>
          <p:cNvSpPr txBox="1"/>
          <p:nvPr/>
        </p:nvSpPr>
        <p:spPr>
          <a:xfrm>
            <a:off x="88925" y="4780350"/>
            <a:ext cx="8545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* a different meaning that what is included in the book by Nocedal J. where the constraints are only for the variable </a:t>
            </a:r>
            <a:r>
              <a:rPr lang="en" sz="1000" i="1"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>
            <a:spLocks noGrp="1"/>
          </p:cNvSpPr>
          <p:nvPr>
            <p:ph type="title"/>
          </p:nvPr>
        </p:nvSpPr>
        <p:spPr>
          <a:xfrm>
            <a:off x="236975" y="265527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single neuron can do a lot</a:t>
            </a: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body" idx="1"/>
          </p:nvPr>
        </p:nvSpPr>
        <p:spPr>
          <a:xfrm>
            <a:off x="306875" y="2078875"/>
            <a:ext cx="37743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Logistic regression</a:t>
            </a:r>
            <a:endParaRPr sz="14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p28"/>
          <p:cNvSpPr txBox="1">
            <a:spLocks noGrp="1"/>
          </p:cNvSpPr>
          <p:nvPr>
            <p:ph type="body" idx="2"/>
          </p:nvPr>
        </p:nvSpPr>
        <p:spPr>
          <a:xfrm>
            <a:off x="4643600" y="2078875"/>
            <a:ext cx="3774300" cy="3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Linear regression</a:t>
            </a:r>
            <a:endParaRPr sz="14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901" y="675826"/>
            <a:ext cx="2316951" cy="12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25" y="2771875"/>
            <a:ext cx="2446629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00" y="3369975"/>
            <a:ext cx="4491300" cy="6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3100" y="2898837"/>
            <a:ext cx="995900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3100" y="3544038"/>
            <a:ext cx="2701491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913" y="4225100"/>
            <a:ext cx="4192338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9925" y="4548688"/>
            <a:ext cx="4192325" cy="294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14475" y="4249063"/>
            <a:ext cx="2832550" cy="233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8"/>
          <p:cNvCxnSpPr/>
          <p:nvPr/>
        </p:nvCxnSpPr>
        <p:spPr>
          <a:xfrm>
            <a:off x="359925" y="4138388"/>
            <a:ext cx="821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266475" y="24619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neurons / multiple layers</a:t>
            </a:r>
            <a:endParaRPr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675" y="1052420"/>
            <a:ext cx="4298549" cy="26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8075" y="4205788"/>
            <a:ext cx="2629701" cy="7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051" y="4093551"/>
            <a:ext cx="5627726" cy="9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>
            <a:spLocks noGrp="1"/>
          </p:cNvSpPr>
          <p:nvPr>
            <p:ph type="title"/>
          </p:nvPr>
        </p:nvSpPr>
        <p:spPr>
          <a:xfrm>
            <a:off x="473208" y="18961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formalism for networks</a:t>
            </a:r>
            <a:endParaRPr/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829" y="1014986"/>
            <a:ext cx="3048701" cy="252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3190" y="1380256"/>
            <a:ext cx="3847575" cy="19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250" y="3999577"/>
            <a:ext cx="5550525" cy="10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>
            <a:spLocks noGrp="1"/>
          </p:cNvSpPr>
          <p:nvPr>
            <p:ph type="title"/>
          </p:nvPr>
        </p:nvSpPr>
        <p:spPr>
          <a:xfrm>
            <a:off x="727650" y="564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of neurons</a:t>
            </a:r>
            <a:endParaRPr/>
          </a:p>
        </p:txBody>
      </p:sp>
      <p:pic>
        <p:nvPicPr>
          <p:cNvPr id="273" name="Google Shape;2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275" y="2596975"/>
            <a:ext cx="3965450" cy="9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275" y="3425200"/>
            <a:ext cx="2422775" cy="8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8050" y="2596963"/>
            <a:ext cx="2676675" cy="7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1"/>
          <p:cNvSpPr txBox="1"/>
          <p:nvPr/>
        </p:nvSpPr>
        <p:spPr>
          <a:xfrm>
            <a:off x="5877025" y="1830475"/>
            <a:ext cx="2567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Matrix version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7" name="Google Shape;27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6038" y="3323500"/>
            <a:ext cx="1800700" cy="6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 txBox="1"/>
          <p:nvPr/>
        </p:nvSpPr>
        <p:spPr>
          <a:xfrm>
            <a:off x="893850" y="1830475"/>
            <a:ext cx="3501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Non-matrix version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neurons - abstraction</a:t>
            </a:r>
            <a:endParaRPr/>
          </a:p>
        </p:txBody>
      </p:sp>
      <p:pic>
        <p:nvPicPr>
          <p:cNvPr id="284" name="Google Shape;2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800" y="2395538"/>
            <a:ext cx="2028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/>
          <p:nvPr/>
        </p:nvSpPr>
        <p:spPr>
          <a:xfrm>
            <a:off x="3132500" y="2395513"/>
            <a:ext cx="1235100" cy="3525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2"/>
          <p:cNvSpPr/>
          <p:nvPr/>
        </p:nvSpPr>
        <p:spPr>
          <a:xfrm>
            <a:off x="4670150" y="2011525"/>
            <a:ext cx="1047000" cy="1120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2"/>
          <p:cNvSpPr txBox="1"/>
          <p:nvPr/>
        </p:nvSpPr>
        <p:spPr>
          <a:xfrm>
            <a:off x="2731750" y="3271550"/>
            <a:ext cx="5169000" cy="10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    Layer with </a:t>
            </a:r>
            <a:r>
              <a:rPr lang="en" sz="2400" b="1"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neurons</a:t>
            </a:r>
            <a:endParaRPr sz="24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Nothing else than an </a:t>
            </a:r>
            <a:r>
              <a:rPr lang="en" sz="2400" i="1">
                <a:latin typeface="Lato"/>
                <a:ea typeface="Lato"/>
                <a:cs typeface="Lato"/>
                <a:sym typeface="Lato"/>
              </a:rPr>
              <a:t>operation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that transform the inputs tensor into a new one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8" name="Google Shape;2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5775" y="2438575"/>
            <a:ext cx="2009775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>
            <a:spLocks noGrp="1"/>
          </p:cNvSpPr>
          <p:nvPr>
            <p:ph type="title"/>
          </p:nvPr>
        </p:nvSpPr>
        <p:spPr>
          <a:xfrm>
            <a:off x="414626" y="310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 layer for classification</a:t>
            </a:r>
            <a:endParaRPr/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26" y="1101438"/>
            <a:ext cx="2295100" cy="12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75" y="2266675"/>
            <a:ext cx="4559500" cy="16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/>
          <p:nvPr/>
        </p:nvSpPr>
        <p:spPr>
          <a:xfrm>
            <a:off x="3127325" y="1214705"/>
            <a:ext cx="56271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Output of ith neuron of the output layer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7" name="Google Shape;297;p33"/>
          <p:cNvSpPr txBox="1"/>
          <p:nvPr/>
        </p:nvSpPr>
        <p:spPr>
          <a:xfrm>
            <a:off x="4525543" y="2393953"/>
            <a:ext cx="39702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Note that they can be interpreted as probability since the sum is equal to 1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3750" y="3797731"/>
            <a:ext cx="6324201" cy="12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>
            <a:spLocks noGrp="1"/>
          </p:cNvSpPr>
          <p:nvPr>
            <p:ph type="title"/>
          </p:nvPr>
        </p:nvSpPr>
        <p:spPr>
          <a:xfrm>
            <a:off x="797250" y="208475"/>
            <a:ext cx="76887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network architecture define a set of functions (example for one single neuron)</a:t>
            </a:r>
            <a:endParaRPr/>
          </a:p>
        </p:txBody>
      </p:sp>
      <p:pic>
        <p:nvPicPr>
          <p:cNvPr id="305" name="Google Shape;3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425" y="3972350"/>
            <a:ext cx="66103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250" y="1925875"/>
            <a:ext cx="51816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4"/>
          <p:cNvSpPr txBox="1"/>
          <p:nvPr/>
        </p:nvSpPr>
        <p:spPr>
          <a:xfrm>
            <a:off x="6279600" y="2205025"/>
            <a:ext cx="22797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Output of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the neuron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1037250" y="3449125"/>
            <a:ext cx="74487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Set of functions defined by the architecture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9" name="Google Shape;30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0976" y="811426"/>
            <a:ext cx="2316951" cy="12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 idx="4294967295"/>
          </p:nvPr>
        </p:nvSpPr>
        <p:spPr>
          <a:xfrm>
            <a:off x="0" y="-53975"/>
            <a:ext cx="8521700" cy="639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Books Suggestions #1</a:t>
            </a:r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50" y="1980550"/>
            <a:ext cx="847750" cy="1296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50" y="3366500"/>
            <a:ext cx="847750" cy="128792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1276950" y="676100"/>
            <a:ext cx="7804500" cy="12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400">
                <a:latin typeface="Raleway Light"/>
                <a:ea typeface="Raleway Light"/>
                <a:cs typeface="Raleway Light"/>
                <a:sym typeface="Raleway Light"/>
              </a:rPr>
              <a:t>Advanced Applied Deep Learning with TensorFlow 2 </a:t>
            </a:r>
          </a:p>
          <a:p>
            <a:pPr lvl="0">
              <a:lnSpc>
                <a:spcPct val="115000"/>
              </a:lnSpc>
            </a:pPr>
            <a:endParaRPr lang="en-GB" sz="1400">
              <a:latin typeface="Raleway Light"/>
              <a:ea typeface="Raleway Light"/>
              <a:cs typeface="Raleway Light"/>
              <a:sym typeface="Raleway Light"/>
            </a:endParaRPr>
          </a:p>
          <a:p>
            <a:pPr lvl="0">
              <a:lnSpc>
                <a:spcPct val="115000"/>
              </a:lnSpc>
            </a:pPr>
            <a:r>
              <a:rPr lang="en-GB" sz="1400">
                <a:latin typeface="Raleway Light"/>
                <a:ea typeface="Raleway Light"/>
                <a:cs typeface="Raleway Light"/>
                <a:sym typeface="Raleway Light"/>
              </a:rPr>
              <a:t>By Umberto Michelucci</a:t>
            </a:r>
          </a:p>
          <a:p>
            <a:pPr lvl="0">
              <a:lnSpc>
                <a:spcPct val="115000"/>
              </a:lnSpc>
            </a:pPr>
            <a:r>
              <a:rPr lang="en-GB" sz="1400">
                <a:latin typeface="Raleway Light"/>
                <a:ea typeface="Raleway Light"/>
                <a:cs typeface="Raleway Light"/>
                <a:sym typeface="Raleway Light"/>
                <a:hlinkClick r:id="rId5"/>
              </a:rPr>
              <a:t>https://amzn.to/35IjLrV</a:t>
            </a:r>
            <a:r>
              <a:rPr lang="en-GB" sz="1400"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</a:p>
        </p:txBody>
      </p:sp>
      <p:sp>
        <p:nvSpPr>
          <p:cNvPr id="157" name="Google Shape;157;p20"/>
          <p:cNvSpPr txBox="1"/>
          <p:nvPr/>
        </p:nvSpPr>
        <p:spPr>
          <a:xfrm>
            <a:off x="1304328" y="2021238"/>
            <a:ext cx="7804500" cy="12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  <a:t>Advanced Applied Deep Learning </a:t>
            </a:r>
            <a:r>
              <a:rPr lang="en-GB" sz="1400">
                <a:latin typeface="Raleway Light"/>
                <a:ea typeface="Raleway Light"/>
                <a:cs typeface="Raleway Light"/>
                <a:sym typeface="Raleway Light"/>
              </a:rPr>
              <a:t>- Convolutional Neural Networks and Object Detection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400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-GB" sz="1400">
                <a:latin typeface="Raleway Light"/>
                <a:ea typeface="Raleway Light"/>
                <a:cs typeface="Raleway Light"/>
                <a:sym typeface="Raleway Light"/>
              </a:rPr>
              <a:t>By Umberto Michelucci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6"/>
              </a:rPr>
              <a:t>http://toe.lt/10</a:t>
            </a:r>
            <a:endParaRPr lang="en-GB" sz="1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1309100" y="3326900"/>
            <a:ext cx="7804500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  <a:t>Learn Keras for Deep Neural Networks - A Fast-Track Approach to Modern Deep Learning with Python</a:t>
            </a:r>
            <a:endParaRPr sz="1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  <a:t>By Moolayil, Jojo John</a:t>
            </a:r>
            <a:endParaRPr sz="1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7"/>
              </a:rPr>
              <a:t>http://toe.lt/11</a:t>
            </a:r>
            <a:endParaRPr sz="1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0280F1-CBAA-2C47-BDD7-25AC66D7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50" y="562201"/>
            <a:ext cx="847750" cy="122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>
            <a:spLocks noGrp="1"/>
          </p:cNvSpPr>
          <p:nvPr>
            <p:ph type="title"/>
          </p:nvPr>
        </p:nvSpPr>
        <p:spPr>
          <a:xfrm>
            <a:off x="727663" y="0"/>
            <a:ext cx="7688700" cy="9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small detour - a network model as a metric space problem</a:t>
            </a:r>
            <a:endParaRPr/>
          </a:p>
        </p:txBody>
      </p:sp>
      <p:pic>
        <p:nvPicPr>
          <p:cNvPr id="315" name="Google Shape;3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3025"/>
            <a:ext cx="8839201" cy="1784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4638" y="3239416"/>
            <a:ext cx="5494736" cy="164150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5"/>
          <p:cNvSpPr/>
          <p:nvPr/>
        </p:nvSpPr>
        <p:spPr>
          <a:xfrm>
            <a:off x="7330450" y="1686425"/>
            <a:ext cx="296700" cy="271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8542300" y="2389825"/>
            <a:ext cx="415200" cy="372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"/>
          <p:cNvSpPr txBox="1">
            <a:spLocks noGrp="1"/>
          </p:cNvSpPr>
          <p:nvPr>
            <p:ph type="title"/>
          </p:nvPr>
        </p:nvSpPr>
        <p:spPr>
          <a:xfrm>
            <a:off x="346138" y="1980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lin Gothic Book" panose="020B0503020102020204" pitchFamily="34" charset="0"/>
              </a:rPr>
              <a:t>Neural networks in functional space language</a:t>
            </a:r>
            <a:endParaRPr>
              <a:latin typeface="Franklin Gothic Book" panose="020B0503020102020204" pitchFamily="34" charset="0"/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601650" y="1598100"/>
            <a:ext cx="7940700" cy="3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ranklin Gothic Book" panose="020B0503020102020204" pitchFamily="34" charset="0"/>
                <a:ea typeface="Raleway"/>
                <a:cs typeface="Raleway"/>
                <a:sym typeface="Raleway"/>
              </a:rPr>
              <a:t>Basically we are trying to approximate  a function we don’t know how it looks like and even if it exists. By doing that we use only a few evaluations of this unknown function (we assume the labels are evaluations of this function), and with those we define a metric.</a:t>
            </a:r>
            <a:endParaRPr sz="2800">
              <a:latin typeface="Franklin Gothic Book" panose="020B0503020102020204" pitchFamily="34" charset="0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>
            <a:spLocks noGrp="1"/>
          </p:cNvSpPr>
          <p:nvPr>
            <p:ph type="title"/>
          </p:nvPr>
        </p:nvSpPr>
        <p:spPr>
          <a:xfrm>
            <a:off x="385894" y="158002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in metric space language</a:t>
            </a:r>
            <a:endParaRPr/>
          </a:p>
        </p:txBody>
      </p:sp>
      <p:pic>
        <p:nvPicPr>
          <p:cNvPr id="330" name="Google Shape;3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700" y="1541934"/>
            <a:ext cx="5724650" cy="7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7"/>
          <p:cNvSpPr txBox="1"/>
          <p:nvPr/>
        </p:nvSpPr>
        <p:spPr>
          <a:xfrm>
            <a:off x="627350" y="1055409"/>
            <a:ext cx="76185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Space of functions (example for one neuron)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32" name="Google Shape;33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4813" y="2861684"/>
            <a:ext cx="2863575" cy="6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7"/>
          <p:cNvSpPr txBox="1"/>
          <p:nvPr/>
        </p:nvSpPr>
        <p:spPr>
          <a:xfrm>
            <a:off x="1584825" y="2304947"/>
            <a:ext cx="57204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Metric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4" name="Google Shape;334;p37"/>
          <p:cNvSpPr txBox="1"/>
          <p:nvPr/>
        </p:nvSpPr>
        <p:spPr>
          <a:xfrm>
            <a:off x="1711800" y="3550606"/>
            <a:ext cx="5720400" cy="11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Note how this metric depends on the dataset. Changing the dataset changes the metric space.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>
            <a:spLocks noGrp="1"/>
          </p:cNvSpPr>
          <p:nvPr>
            <p:ph type="ctrTitle"/>
          </p:nvPr>
        </p:nvSpPr>
        <p:spPr>
          <a:xfrm>
            <a:off x="727950" y="1346636"/>
            <a:ext cx="7688100" cy="27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lin Gothic Book" panose="020B0503020102020204" pitchFamily="34" charset="0"/>
              </a:rPr>
              <a:t>A network model can be seen as a function approximator or a “model” generator</a:t>
            </a:r>
            <a:endParaRPr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>
            <a:spLocks noGrp="1"/>
          </p:cNvSpPr>
          <p:nvPr>
            <p:ph type="title"/>
          </p:nvPr>
        </p:nvSpPr>
        <p:spPr>
          <a:xfrm>
            <a:off x="763350" y="530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problem - overfitting</a:t>
            </a:r>
            <a:endParaRPr/>
          </a:p>
        </p:txBody>
      </p:sp>
      <p:pic>
        <p:nvPicPr>
          <p:cNvPr id="345" name="Google Shape;3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75" y="1316675"/>
            <a:ext cx="2640024" cy="200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875" y="1316675"/>
            <a:ext cx="2605723" cy="20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8524" y="1354275"/>
            <a:ext cx="2759051" cy="201763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9"/>
          <p:cNvSpPr txBox="1"/>
          <p:nvPr/>
        </p:nvSpPr>
        <p:spPr>
          <a:xfrm>
            <a:off x="1042375" y="3164137"/>
            <a:ext cx="17880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Underfitting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9" name="Google Shape;349;p39"/>
          <p:cNvSpPr txBox="1"/>
          <p:nvPr/>
        </p:nvSpPr>
        <p:spPr>
          <a:xfrm>
            <a:off x="6816575" y="3206504"/>
            <a:ext cx="17880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Overfitting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0" name="Google Shape;350;p39"/>
          <p:cNvSpPr txBox="1"/>
          <p:nvPr/>
        </p:nvSpPr>
        <p:spPr>
          <a:xfrm>
            <a:off x="4024078" y="3182737"/>
            <a:ext cx="17301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Just fitting ;-)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1" name="Google Shape;35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6789" y="3575700"/>
            <a:ext cx="5730836" cy="15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9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>
            <a:spLocks noGrp="1"/>
          </p:cNvSpPr>
          <p:nvPr>
            <p:ph type="title"/>
          </p:nvPr>
        </p:nvSpPr>
        <p:spPr>
          <a:xfrm>
            <a:off x="729450" y="5390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datasets to detect overfitting</a:t>
            </a:r>
            <a:endParaRPr/>
          </a:p>
        </p:txBody>
      </p:sp>
      <p:pic>
        <p:nvPicPr>
          <p:cNvPr id="358" name="Google Shape;3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874" y="1254162"/>
            <a:ext cx="5971099" cy="26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7600" y="3889346"/>
            <a:ext cx="5626926" cy="10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/>
          <p:nvPr/>
        </p:nvSpPr>
        <p:spPr>
          <a:xfrm>
            <a:off x="2720325" y="1838975"/>
            <a:ext cx="4695000" cy="271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0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Optimizers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pic>
        <p:nvPicPr>
          <p:cNvPr id="372" name="Google Shape;3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25" y="2275925"/>
            <a:ext cx="8485551" cy="10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>
            <a:spLocks noGrp="1"/>
          </p:cNvSpPr>
          <p:nvPr>
            <p:ph type="ctrTitle"/>
          </p:nvPr>
        </p:nvSpPr>
        <p:spPr>
          <a:xfrm>
            <a:off x="727950" y="1568225"/>
            <a:ext cx="7688100" cy="26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challenge: the right learning 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https://www.benfrederickson.com/numerical-optimization/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>
            <a:spLocks noGrp="1"/>
          </p:cNvSpPr>
          <p:nvPr>
            <p:ph type="title"/>
          </p:nvPr>
        </p:nvSpPr>
        <p:spPr>
          <a:xfrm>
            <a:off x="586327" y="1008549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variations</a:t>
            </a:r>
            <a:endParaRPr/>
          </a:p>
        </p:txBody>
      </p:sp>
      <p:sp>
        <p:nvSpPr>
          <p:cNvPr id="383" name="Google Shape;383;p44"/>
          <p:cNvSpPr txBox="1">
            <a:spLocks noGrp="1"/>
          </p:cNvSpPr>
          <p:nvPr>
            <p:ph type="body" idx="1"/>
          </p:nvPr>
        </p:nvSpPr>
        <p:spPr>
          <a:xfrm>
            <a:off x="586327" y="1768774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Batch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 - Update the weights after all observations have been evaluated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Mini-batch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 - Update the weights after </a:t>
            </a:r>
            <a:r>
              <a:rPr lang="en" sz="1800" i="1"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 observations have been evaluated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Stochastic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- Update the weights after </a:t>
            </a:r>
            <a:r>
              <a:rPr lang="en" sz="1800" i="1">
                <a:latin typeface="Raleway"/>
                <a:ea typeface="Raleway"/>
                <a:cs typeface="Raleway"/>
                <a:sym typeface="Raleway"/>
              </a:rPr>
              <a:t>each single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observations have been evaluated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>
            <a:spLocks noGrp="1"/>
          </p:cNvSpPr>
          <p:nvPr>
            <p:ph type="title" idx="4294967295"/>
          </p:nvPr>
        </p:nvSpPr>
        <p:spPr>
          <a:xfrm>
            <a:off x="0" y="-53975"/>
            <a:ext cx="8521700" cy="639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Books Suggestions #2</a:t>
            </a: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1295400" y="595682"/>
            <a:ext cx="78045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  <a:t>Hands-on Machine Learning with Scikit-Learn, Keras, and TensorFlow: </a:t>
            </a:r>
            <a:endParaRPr sz="1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  <a:t>Concepts, Tools, and Techniques to Build Intelligent Systems (2nd Ed.)</a:t>
            </a:r>
            <a:endParaRPr sz="1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  <a:t>By Aurelien Geron</a:t>
            </a:r>
            <a:endParaRPr sz="1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http://toe.lt/12</a:t>
            </a:r>
            <a:endParaRPr sz="1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1309100" y="3376311"/>
            <a:ext cx="7804500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  <a:t>Hands-On Neural Networks with TensorFlow 2.0: Understand TensorFlow, from static graph to eager execution, and design neural networks</a:t>
            </a:r>
            <a:endParaRPr sz="1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  <a:t>By Paolo Galeone</a:t>
            </a:r>
            <a:endParaRPr sz="1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4"/>
              </a:rPr>
              <a:t>http://toe.lt/15</a:t>
            </a:r>
            <a:endParaRPr sz="1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838" y="738625"/>
            <a:ext cx="833166" cy="10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863" y="1980550"/>
            <a:ext cx="817129" cy="12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1304328" y="2021238"/>
            <a:ext cx="7804500" cy="12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  <a:t>Neural Networks: A Systematic Introduction </a:t>
            </a:r>
            <a:b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</a:br>
            <a:b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 sz="1400">
                <a:latin typeface="Raleway Light"/>
                <a:ea typeface="Raleway Light"/>
                <a:cs typeface="Raleway Light"/>
                <a:sym typeface="Raleway Light"/>
              </a:rPr>
              <a:t>By Raul Rojas</a:t>
            </a:r>
            <a:endParaRPr sz="1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7"/>
              </a:rPr>
              <a:t>http://toe.lt/13</a:t>
            </a:r>
            <a:endParaRPr sz="1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3138" y="3402225"/>
            <a:ext cx="99060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variations - a comparison</a:t>
            </a:r>
            <a:endParaRPr/>
          </a:p>
        </p:txBody>
      </p:sp>
      <p:pic>
        <p:nvPicPr>
          <p:cNvPr id="389" name="Google Shape;3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25" y="2389825"/>
            <a:ext cx="6093851" cy="14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2525" y="2072875"/>
            <a:ext cx="3071475" cy="22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5"/>
          <p:cNvSpPr txBox="1"/>
          <p:nvPr/>
        </p:nvSpPr>
        <p:spPr>
          <a:xfrm>
            <a:off x="5220150" y="47606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>
            <a:spLocks noGrp="1"/>
          </p:cNvSpPr>
          <p:nvPr>
            <p:ph type="title"/>
          </p:nvPr>
        </p:nvSpPr>
        <p:spPr>
          <a:xfrm>
            <a:off x="727650" y="5390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optimizers</a:t>
            </a:r>
            <a:endParaRPr/>
          </a:p>
        </p:txBody>
      </p:sp>
      <p:sp>
        <p:nvSpPr>
          <p:cNvPr id="397" name="Google Shape;397;p46"/>
          <p:cNvSpPr txBox="1">
            <a:spLocks noGrp="1"/>
          </p:cNvSpPr>
          <p:nvPr>
            <p:ph type="body" idx="1"/>
          </p:nvPr>
        </p:nvSpPr>
        <p:spPr>
          <a:xfrm>
            <a:off x="770025" y="1319950"/>
            <a:ext cx="6891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-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Momentum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-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RMSProp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-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Adam ← 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8" name="Google Shape;3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100" y="2686452"/>
            <a:ext cx="6612251" cy="2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6"/>
          <p:cNvSpPr txBox="1"/>
          <p:nvPr/>
        </p:nvSpPr>
        <p:spPr>
          <a:xfrm>
            <a:off x="5220150" y="47606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>
            <a:spLocks noGrp="1"/>
          </p:cNvSpPr>
          <p:nvPr>
            <p:ph type="title"/>
          </p:nvPr>
        </p:nvSpPr>
        <p:spPr>
          <a:xfrm>
            <a:off x="236469" y="215202"/>
            <a:ext cx="7688700" cy="10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  <a:latin typeface="Franklin Gothic Book" panose="020B0503020102020204" pitchFamily="34" charset="0"/>
              </a:rPr>
              <a:t>Regularization are techniques to reduce overfitting (let’s discuss…)</a:t>
            </a:r>
            <a:endParaRPr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410" name="Google Shape;4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96" y="1910979"/>
            <a:ext cx="2805200" cy="6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921" y="1733054"/>
            <a:ext cx="3156524" cy="10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3457" y="2744958"/>
            <a:ext cx="4485450" cy="134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8"/>
          <p:cNvSpPr txBox="1"/>
          <p:nvPr/>
        </p:nvSpPr>
        <p:spPr>
          <a:xfrm>
            <a:off x="4886196" y="4180213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 txBox="1">
            <a:spLocks noGrp="1"/>
          </p:cNvSpPr>
          <p:nvPr>
            <p:ph type="title"/>
          </p:nvPr>
        </p:nvSpPr>
        <p:spPr>
          <a:xfrm>
            <a:off x="167239" y="208742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  <a:latin typeface="Franklin Gothic Book" panose="020B0503020102020204" pitchFamily="34" charset="0"/>
              </a:rPr>
              <a:t>Effect of regularization on the weights</a:t>
            </a:r>
            <a:endParaRPr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419" name="Google Shape;4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575" y="1294400"/>
            <a:ext cx="4894213" cy="375602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9"/>
          <p:cNvSpPr txBox="1"/>
          <p:nvPr/>
        </p:nvSpPr>
        <p:spPr>
          <a:xfrm>
            <a:off x="6779600" y="1440675"/>
            <a:ext cx="21102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With l2 regularization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21" name="Google Shape;421;p49"/>
          <p:cNvCxnSpPr>
            <a:stCxn id="420" idx="1"/>
          </p:cNvCxnSpPr>
          <p:nvPr/>
        </p:nvCxnSpPr>
        <p:spPr>
          <a:xfrm flipH="1">
            <a:off x="5610200" y="1627125"/>
            <a:ext cx="1169400" cy="36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2" name="Google Shape;422;p49"/>
          <p:cNvSpPr txBox="1"/>
          <p:nvPr/>
        </p:nvSpPr>
        <p:spPr>
          <a:xfrm>
            <a:off x="6940475" y="2033750"/>
            <a:ext cx="21102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Without l2 regularization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23" name="Google Shape;423;p49"/>
          <p:cNvCxnSpPr>
            <a:stCxn id="422" idx="1"/>
          </p:cNvCxnSpPr>
          <p:nvPr/>
        </p:nvCxnSpPr>
        <p:spPr>
          <a:xfrm flipH="1">
            <a:off x="6025475" y="2220200"/>
            <a:ext cx="915000" cy="46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4" name="Google Shape;424;p49"/>
          <p:cNvSpPr txBox="1"/>
          <p:nvPr/>
        </p:nvSpPr>
        <p:spPr>
          <a:xfrm rot="-5400000">
            <a:off x="7025225" y="259118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>
            <a:spLocks noGrp="1"/>
          </p:cNvSpPr>
          <p:nvPr>
            <p:ph type="title"/>
          </p:nvPr>
        </p:nvSpPr>
        <p:spPr>
          <a:xfrm>
            <a:off x="258523" y="17583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Effect of regularization on the weights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430" name="Google Shape;4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250" y="1540150"/>
            <a:ext cx="7525500" cy="30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0"/>
          <p:cNvSpPr txBox="1"/>
          <p:nvPr/>
        </p:nvSpPr>
        <p:spPr>
          <a:xfrm rot="-5400000">
            <a:off x="7025225" y="259118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1"/>
          <p:cNvSpPr txBox="1">
            <a:spLocks noGrp="1"/>
          </p:cNvSpPr>
          <p:nvPr>
            <p:ph type="title"/>
          </p:nvPr>
        </p:nvSpPr>
        <p:spPr>
          <a:xfrm>
            <a:off x="218766" y="126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Effect of regularization on the weights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37" name="Google Shape;437;p51"/>
          <p:cNvSpPr txBox="1"/>
          <p:nvPr/>
        </p:nvSpPr>
        <p:spPr>
          <a:xfrm rot="-5400000">
            <a:off x="7025225" y="259118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" name="Google Shape;4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800" y="1294375"/>
            <a:ext cx="6840708" cy="372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"/>
          <p:cNvSpPr txBox="1">
            <a:spLocks noGrp="1"/>
          </p:cNvSpPr>
          <p:nvPr>
            <p:ph type="title"/>
          </p:nvPr>
        </p:nvSpPr>
        <p:spPr>
          <a:xfrm>
            <a:off x="265968" y="16077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Effect of regularization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444" name="Google Shape;4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49" y="1500000"/>
            <a:ext cx="4157624" cy="308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750" y="1516878"/>
            <a:ext cx="4065684" cy="308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2"/>
          <p:cNvSpPr txBox="1"/>
          <p:nvPr/>
        </p:nvSpPr>
        <p:spPr>
          <a:xfrm>
            <a:off x="1872918" y="4584327"/>
            <a:ext cx="22374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Without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7" name="Google Shape;447;p52"/>
          <p:cNvSpPr txBox="1"/>
          <p:nvPr/>
        </p:nvSpPr>
        <p:spPr>
          <a:xfrm>
            <a:off x="6516775" y="4584325"/>
            <a:ext cx="10254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With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3"/>
          <p:cNvSpPr txBox="1">
            <a:spLocks noGrp="1"/>
          </p:cNvSpPr>
          <p:nvPr>
            <p:ph type="title"/>
          </p:nvPr>
        </p:nvSpPr>
        <p:spPr>
          <a:xfrm>
            <a:off x="211175" y="20516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Are the weights really going to zero?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453" name="Google Shape;45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294400"/>
            <a:ext cx="3720450" cy="9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6250" y="1294400"/>
            <a:ext cx="1459432" cy="9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3"/>
          <p:cNvSpPr txBox="1"/>
          <p:nvPr/>
        </p:nvSpPr>
        <p:spPr>
          <a:xfrm>
            <a:off x="7145675" y="1570050"/>
            <a:ext cx="150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Close to the minimum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6" name="Google Shape;45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039" y="2771825"/>
            <a:ext cx="3394412" cy="95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53"/>
          <p:cNvCxnSpPr>
            <a:stCxn id="453" idx="2"/>
          </p:cNvCxnSpPr>
          <p:nvPr/>
        </p:nvCxnSpPr>
        <p:spPr>
          <a:xfrm>
            <a:off x="2589675" y="2252500"/>
            <a:ext cx="0" cy="36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8" name="Google Shape;458;p53"/>
          <p:cNvCxnSpPr/>
          <p:nvPr/>
        </p:nvCxnSpPr>
        <p:spPr>
          <a:xfrm flipH="1">
            <a:off x="3822050" y="2101675"/>
            <a:ext cx="1779600" cy="58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59" name="Google Shape;45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1650" y="2825375"/>
            <a:ext cx="2023675" cy="85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3"/>
          <p:cNvSpPr txBox="1"/>
          <p:nvPr/>
        </p:nvSpPr>
        <p:spPr>
          <a:xfrm>
            <a:off x="4334450" y="2991501"/>
            <a:ext cx="1508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Similar to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61" name="Google Shape;46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3564" y="3926550"/>
            <a:ext cx="1679850" cy="632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53"/>
          <p:cNvCxnSpPr>
            <a:stCxn id="459" idx="2"/>
            <a:endCxn id="461" idx="0"/>
          </p:cNvCxnSpPr>
          <p:nvPr/>
        </p:nvCxnSpPr>
        <p:spPr>
          <a:xfrm>
            <a:off x="6613488" y="3676350"/>
            <a:ext cx="0" cy="25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4"/>
          <p:cNvSpPr txBox="1">
            <a:spLocks noGrp="1"/>
          </p:cNvSpPr>
          <p:nvPr>
            <p:ph type="title"/>
          </p:nvPr>
        </p:nvSpPr>
        <p:spPr>
          <a:xfrm>
            <a:off x="188064" y="20609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Are the weights really going to zero?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468" name="Google Shape;4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838" y="1457600"/>
            <a:ext cx="6605926" cy="333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title" idx="4294967295"/>
          </p:nvPr>
        </p:nvSpPr>
        <p:spPr>
          <a:xfrm>
            <a:off x="0" y="-53975"/>
            <a:ext cx="8521700" cy="639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Books Suggestions #3</a:t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1295400" y="1129082"/>
            <a:ext cx="78045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Generative Deep Learning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By David Foster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http://toe.lt/14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175" y="1052882"/>
            <a:ext cx="1038225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5"/>
          <p:cNvSpPr txBox="1">
            <a:spLocks noGrp="1"/>
          </p:cNvSpPr>
          <p:nvPr>
            <p:ph type="title"/>
          </p:nvPr>
        </p:nvSpPr>
        <p:spPr>
          <a:xfrm>
            <a:off x="196712" y="213419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L1 regularization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474" name="Google Shape;4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13" y="2194903"/>
            <a:ext cx="3829175" cy="11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6"/>
          <p:cNvSpPr txBox="1">
            <a:spLocks noGrp="1"/>
          </p:cNvSpPr>
          <p:nvPr>
            <p:ph type="ctrTitle"/>
          </p:nvPr>
        </p:nvSpPr>
        <p:spPr>
          <a:xfrm>
            <a:off x="324016" y="213619"/>
            <a:ext cx="6858000" cy="17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7"/>
          <p:cNvSpPr txBox="1">
            <a:spLocks noGrp="1"/>
          </p:cNvSpPr>
          <p:nvPr>
            <p:ph type="title"/>
          </p:nvPr>
        </p:nvSpPr>
        <p:spPr>
          <a:xfrm>
            <a:off x="250050" y="16895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A basic explanation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85" name="Google Shape;485;p57"/>
          <p:cNvSpPr txBox="1">
            <a:spLocks noGrp="1"/>
          </p:cNvSpPr>
          <p:nvPr>
            <p:ph type="body" idx="1"/>
          </p:nvPr>
        </p:nvSpPr>
        <p:spPr>
          <a:xfrm>
            <a:off x="592478" y="704154"/>
            <a:ext cx="7688700" cy="1755581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“During training, some number of layer outputs are randomly ignored or “dropped out.” This has the effect of making the layer look-like and be treated-like a layer with a different number of nodes and connectivity to the prior layer. In effect, each update to a layer during training is performed with a different “view” of the configured layer.” [1]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6" name="Google Shape;486;p57"/>
          <p:cNvSpPr txBox="1"/>
          <p:nvPr/>
        </p:nvSpPr>
        <p:spPr>
          <a:xfrm>
            <a:off x="250050" y="4805050"/>
            <a:ext cx="8643900" cy="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[1] </a:t>
            </a:r>
            <a:r>
              <a:rPr lang="en" sz="1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https://machinelearningmastery.com/dropout-for-regularizing-deep-neural-networks/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7" name="Google Shape;48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2224" y="2571750"/>
            <a:ext cx="4381198" cy="226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9"/>
          <p:cNvSpPr txBox="1">
            <a:spLocks noGrp="1"/>
          </p:cNvSpPr>
          <p:nvPr>
            <p:ph type="title"/>
          </p:nvPr>
        </p:nvSpPr>
        <p:spPr>
          <a:xfrm>
            <a:off x="385992" y="25818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Additional difficulties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98" name="Google Shape;498;p59"/>
          <p:cNvSpPr txBox="1">
            <a:spLocks noGrp="1"/>
          </p:cNvSpPr>
          <p:nvPr>
            <p:ph type="body" idx="1"/>
          </p:nvPr>
        </p:nvSpPr>
        <p:spPr>
          <a:xfrm>
            <a:off x="729450" y="1381350"/>
            <a:ext cx="7688700" cy="3236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Hyperparameter tuning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finding the best parameters to obtain the best values for the chosen metric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Metric analysis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detecting possible issues with the datasets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Training speed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optimizing to get the fastest training possible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Big datasets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working with amount of data that does not fit in memory anymore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 txBox="1">
            <a:spLocks noGrp="1"/>
          </p:cNvSpPr>
          <p:nvPr>
            <p:ph type="ctrTitle"/>
          </p:nvPr>
        </p:nvSpPr>
        <p:spPr>
          <a:xfrm>
            <a:off x="727950" y="156820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lin Gothic Book" panose="020B0503020102020204" pitchFamily="34" charset="0"/>
              </a:rPr>
              <a:t>From here the only limit is your creativity!</a:t>
            </a:r>
            <a:endParaRPr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727650" y="39787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Simplest network possible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</a:t>
            </a:fld>
            <a:endParaRPr b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766900" y="1033589"/>
            <a:ext cx="6860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The simplest neural network that we can create is made of one single neuron.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051" y="1588092"/>
            <a:ext cx="4034901" cy="216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4813300" y="47775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070" y="3847697"/>
            <a:ext cx="6523860" cy="9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727650" y="616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Steps of a single neuron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 b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4813300" y="47013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772" y="1691494"/>
            <a:ext cx="5828456" cy="21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Neuron computation in matrix form</a:t>
            </a:r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50800" algn="l" rtl="0"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92" y="758479"/>
            <a:ext cx="1102179" cy="955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876" y="767090"/>
            <a:ext cx="998849" cy="100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2677" y="784311"/>
            <a:ext cx="3814571" cy="973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2795" y="1942715"/>
            <a:ext cx="3258046" cy="87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7707" y="2879089"/>
            <a:ext cx="6468169" cy="190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4813300" y="47013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375223" y="148595"/>
            <a:ext cx="7567500" cy="295800"/>
          </a:xfrm>
          <a:prstGeom prst="rect">
            <a:avLst/>
          </a:prstGeom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same network seen as a computational graph</a:t>
            </a:r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50800" algn="l" rtl="0"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92" y="1648157"/>
            <a:ext cx="6836951" cy="297071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4999125" y="469210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375226" y="662702"/>
            <a:ext cx="85860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</a:rPr>
              <a:t>A computational graph is a directed graph where the nodes correspond to </a:t>
            </a:r>
            <a:r>
              <a:rPr lang="en" sz="1400" b="1">
                <a:solidFill>
                  <a:srgbClr val="747474"/>
                </a:solidFill>
              </a:rPr>
              <a:t>operations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</a:rPr>
              <a:t> or </a:t>
            </a:r>
            <a:r>
              <a:rPr lang="en" sz="1400" b="1">
                <a:solidFill>
                  <a:srgbClr val="747474"/>
                </a:solidFill>
              </a:rPr>
              <a:t>variables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</a:rPr>
              <a:t>. Variables can feed their value into operations, and operations can feed their output into other operations. This way, every node in the graph defines a function of the variables. (From: </a:t>
            </a: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http://www.deepideas.net/deep-learning-from-scratch-i-computational-graphs/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</a:rPr>
              <a:t>) 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single neuron - abstraction</a:t>
            </a:r>
            <a:endParaRPr/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800" y="2395538"/>
            <a:ext cx="2028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/>
          <p:nvPr/>
        </p:nvSpPr>
        <p:spPr>
          <a:xfrm>
            <a:off x="3132500" y="2395513"/>
            <a:ext cx="1235100" cy="3525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4670150" y="2011525"/>
            <a:ext cx="1047000" cy="1120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3050" y="2414588"/>
            <a:ext cx="16192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/>
        </p:nvSpPr>
        <p:spPr>
          <a:xfrm>
            <a:off x="2731750" y="3271550"/>
            <a:ext cx="5169000" cy="10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                     Neuron</a:t>
            </a:r>
            <a:endParaRPr sz="24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Nothing else than an </a:t>
            </a:r>
            <a:r>
              <a:rPr lang="en" sz="2400" i="1">
                <a:latin typeface="Lato"/>
                <a:ea typeface="Lato"/>
                <a:cs typeface="Lato"/>
                <a:sym typeface="Lato"/>
              </a:rPr>
              <a:t>operation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that transform the inputs tensor into a new one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1302</Words>
  <Application>Microsoft Macintosh PowerPoint</Application>
  <PresentationFormat>On-screen Show (16:9)</PresentationFormat>
  <Paragraphs>140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Calibri Light</vt:lpstr>
      <vt:lpstr>Raleway</vt:lpstr>
      <vt:lpstr>Raleway Light</vt:lpstr>
      <vt:lpstr>Calibri</vt:lpstr>
      <vt:lpstr>Franklin Gothic Book</vt:lpstr>
      <vt:lpstr>Arial</vt:lpstr>
      <vt:lpstr>Lato</vt:lpstr>
      <vt:lpstr>Karla</vt:lpstr>
      <vt:lpstr>Office Theme</vt:lpstr>
      <vt:lpstr>Chalk Talk Neural Networks </vt:lpstr>
      <vt:lpstr>Books Suggestions #1</vt:lpstr>
      <vt:lpstr>Books Suggestions #2</vt:lpstr>
      <vt:lpstr>Books Suggestions #3</vt:lpstr>
      <vt:lpstr>Simplest network possible</vt:lpstr>
      <vt:lpstr>Computational Steps of a single neuron</vt:lpstr>
      <vt:lpstr>Neuron computation in matrix form</vt:lpstr>
      <vt:lpstr>The same network seen as a computational graph</vt:lpstr>
      <vt:lpstr>One single neuron - abstraction</vt:lpstr>
      <vt:lpstr>Learning for a neuron includes 3 steps</vt:lpstr>
      <vt:lpstr>Optimization problem formulation*</vt:lpstr>
      <vt:lpstr>Neural Network learning framed as an optimization problem</vt:lpstr>
      <vt:lpstr>A single neuron can do a lot</vt:lpstr>
      <vt:lpstr>Multiple neurons / multiple layers</vt:lpstr>
      <vt:lpstr>Matrix formalism for networks</vt:lpstr>
      <vt:lpstr>Output of neurons</vt:lpstr>
      <vt:lpstr>Multiple neurons - abstraction</vt:lpstr>
      <vt:lpstr>Softmax output layer for classification</vt:lpstr>
      <vt:lpstr>A network architecture define a set of functions (example for one single neuron)</vt:lpstr>
      <vt:lpstr>A small detour - a network model as a metric space problem</vt:lpstr>
      <vt:lpstr>Neural networks in functional space language</vt:lpstr>
      <vt:lpstr>Neural networks in metric space language</vt:lpstr>
      <vt:lpstr>A network model can be seen as a function approximator or a “model” generator</vt:lpstr>
      <vt:lpstr>First problem - overfitting</vt:lpstr>
      <vt:lpstr>Two datasets to detect overfitting</vt:lpstr>
      <vt:lpstr>Optimizers</vt:lpstr>
      <vt:lpstr>Gradient Descent</vt:lpstr>
      <vt:lpstr>First challenge: the right learning rate  https://www.benfrederickson.com/numerical-optimization/</vt:lpstr>
      <vt:lpstr>Gradient Descent variations</vt:lpstr>
      <vt:lpstr>Gradient descent variations - a comparison</vt:lpstr>
      <vt:lpstr>Other optimizers</vt:lpstr>
      <vt:lpstr>Regularization</vt:lpstr>
      <vt:lpstr>Regularization are techniques to reduce overfitting (let’s discuss…)</vt:lpstr>
      <vt:lpstr>Effect of regularization on the weights</vt:lpstr>
      <vt:lpstr>Effect of regularization on the weights</vt:lpstr>
      <vt:lpstr>Effect of regularization on the weights</vt:lpstr>
      <vt:lpstr>Effect of regularization</vt:lpstr>
      <vt:lpstr>Are the weights really going to zero?</vt:lpstr>
      <vt:lpstr>Are the weights really going to zero?</vt:lpstr>
      <vt:lpstr>L1 regularization</vt:lpstr>
      <vt:lpstr>Dropout</vt:lpstr>
      <vt:lpstr>A basic explanation</vt:lpstr>
      <vt:lpstr>Additional difficulties</vt:lpstr>
      <vt:lpstr>From here the only limit is your creativity!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Chalk Talk Neural Networks </dc:title>
  <cp:lastModifiedBy>Umberto Michelucci</cp:lastModifiedBy>
  <cp:revision>6</cp:revision>
  <dcterms:modified xsi:type="dcterms:W3CDTF">2022-04-19T06:25:19Z</dcterms:modified>
</cp:coreProperties>
</file>